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7" r:id="rId3"/>
    <p:sldId id="259" r:id="rId4"/>
    <p:sldId id="258" r:id="rId5"/>
    <p:sldId id="262" r:id="rId6"/>
    <p:sldId id="261" r:id="rId7"/>
    <p:sldId id="265" r:id="rId8"/>
    <p:sldId id="266" r:id="rId9"/>
    <p:sldId id="264" r:id="rId10"/>
    <p:sldId id="263" r:id="rId11"/>
    <p:sldId id="267" r:id="rId12"/>
    <p:sldId id="273" r:id="rId13"/>
    <p:sldId id="278" r:id="rId14"/>
    <p:sldId id="268" r:id="rId15"/>
    <p:sldId id="269" r:id="rId16"/>
    <p:sldId id="270" r:id="rId17"/>
    <p:sldId id="271" r:id="rId18"/>
    <p:sldId id="272" r:id="rId19"/>
    <p:sldId id="274" r:id="rId20"/>
    <p:sldId id="279" r:id="rId21"/>
    <p:sldId id="277"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7438" autoAdjust="0"/>
  </p:normalViewPr>
  <p:slideViewPr>
    <p:cSldViewPr snapToGrid="0">
      <p:cViewPr varScale="1">
        <p:scale>
          <a:sx n="66" d="100"/>
          <a:sy n="66" d="100"/>
        </p:scale>
        <p:origin x="1301"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61B78-EB05-4761-8C7C-4068E8B41FBD}"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508E1A3C-FD9B-421E-AF35-DEAA3ACD746C}">
      <dgm:prSet/>
      <dgm:spPr/>
      <dgm:t>
        <a:bodyPr/>
        <a:lstStyle/>
        <a:p>
          <a:r>
            <a:rPr lang="de-DE"/>
            <a:t>Abfragesprache und/oder Treiber für andere Programmiersprachen</a:t>
          </a:r>
          <a:endParaRPr lang="en-GB"/>
        </a:p>
      </dgm:t>
    </dgm:pt>
    <dgm:pt modelId="{08B3BA6D-AB6D-435C-86D0-E740F56CC554}" type="parTrans" cxnId="{6E73E76D-1603-42C9-BD0A-ED2E4BB3D516}">
      <dgm:prSet/>
      <dgm:spPr/>
      <dgm:t>
        <a:bodyPr/>
        <a:lstStyle/>
        <a:p>
          <a:endParaRPr lang="en-GB"/>
        </a:p>
      </dgm:t>
    </dgm:pt>
    <dgm:pt modelId="{57A6D83E-90C2-41AF-8366-5B9D3C5DFE51}" type="sibTrans" cxnId="{6E73E76D-1603-42C9-BD0A-ED2E4BB3D516}">
      <dgm:prSet/>
      <dgm:spPr/>
      <dgm:t>
        <a:bodyPr/>
        <a:lstStyle/>
        <a:p>
          <a:endParaRPr lang="en-GB"/>
        </a:p>
      </dgm:t>
    </dgm:pt>
    <dgm:pt modelId="{E548A8A7-D61D-4394-A23A-76C84CD3027D}" type="pres">
      <dgm:prSet presAssocID="{6BE61B78-EB05-4761-8C7C-4068E8B41FBD}" presName="linear" presStyleCnt="0">
        <dgm:presLayoutVars>
          <dgm:animLvl val="lvl"/>
          <dgm:resizeHandles val="exact"/>
        </dgm:presLayoutVars>
      </dgm:prSet>
      <dgm:spPr/>
    </dgm:pt>
    <dgm:pt modelId="{2F3290E7-E08A-441D-84A6-A738C93296A9}" type="pres">
      <dgm:prSet presAssocID="{508E1A3C-FD9B-421E-AF35-DEAA3ACD746C}" presName="parentText" presStyleLbl="node1" presStyleIdx="0" presStyleCnt="1" custLinFactNeighborY="-13811">
        <dgm:presLayoutVars>
          <dgm:chMax val="0"/>
          <dgm:bulletEnabled val="1"/>
        </dgm:presLayoutVars>
      </dgm:prSet>
      <dgm:spPr/>
    </dgm:pt>
  </dgm:ptLst>
  <dgm:cxnLst>
    <dgm:cxn modelId="{6E73E76D-1603-42C9-BD0A-ED2E4BB3D516}" srcId="{6BE61B78-EB05-4761-8C7C-4068E8B41FBD}" destId="{508E1A3C-FD9B-421E-AF35-DEAA3ACD746C}" srcOrd="0" destOrd="0" parTransId="{08B3BA6D-AB6D-435C-86D0-E740F56CC554}" sibTransId="{57A6D83E-90C2-41AF-8366-5B9D3C5DFE51}"/>
    <dgm:cxn modelId="{D194A4C2-90F4-4A06-A611-F1652C8F45FC}" type="presOf" srcId="{508E1A3C-FD9B-421E-AF35-DEAA3ACD746C}" destId="{2F3290E7-E08A-441D-84A6-A738C93296A9}" srcOrd="0" destOrd="0" presId="urn:microsoft.com/office/officeart/2005/8/layout/vList2"/>
    <dgm:cxn modelId="{5775EBDD-4EB1-4D2D-907C-916820DFC335}" type="presOf" srcId="{6BE61B78-EB05-4761-8C7C-4068E8B41FBD}" destId="{E548A8A7-D61D-4394-A23A-76C84CD3027D}" srcOrd="0" destOrd="0" presId="urn:microsoft.com/office/officeart/2005/8/layout/vList2"/>
    <dgm:cxn modelId="{BDB68F50-172F-498E-B70B-F2F029D98FEF}" type="presParOf" srcId="{E548A8A7-D61D-4394-A23A-76C84CD3027D}" destId="{2F3290E7-E08A-441D-84A6-A738C93296A9}"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290E7-E08A-441D-84A6-A738C93296A9}">
      <dsp:nvSpPr>
        <dsp:cNvPr id="0" name=""/>
        <dsp:cNvSpPr/>
      </dsp:nvSpPr>
      <dsp:spPr>
        <a:xfrm>
          <a:off x="0" y="69325"/>
          <a:ext cx="6629400" cy="397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e-DE" sz="1700" kern="1200"/>
            <a:t>Abfragesprache und/oder Treiber für andere Programmiersprachen</a:t>
          </a:r>
          <a:endParaRPr lang="en-GB" sz="1700" kern="1200"/>
        </a:p>
      </dsp:txBody>
      <dsp:txXfrm>
        <a:off x="19419" y="88744"/>
        <a:ext cx="6590562" cy="358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F369-3328-482E-9729-F5BBA255A025}" type="datetimeFigureOut">
              <a:rPr lang="en-GB" smtClean="0"/>
              <a:t>02/05/2020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Fragen bitte immer am Ende der Folie,</a:t>
            </a:r>
          </a:p>
          <a:p>
            <a:r>
              <a:rPr lang="de-DE" dirty="0"/>
              <a:t>Während der live Demo jederzeit.</a:t>
            </a:r>
          </a:p>
          <a:p>
            <a:r>
              <a:rPr lang="de-DE" dirty="0"/>
              <a:t>Manchmal Sprung zwischen Deutsch und Englisch</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REST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Update </a:t>
            </a:r>
            <a:r>
              <a:rPr lang="de-DE" dirty="0" err="1"/>
              <a:t>many</a:t>
            </a:r>
            <a:r>
              <a:rPr lang="de-DE" dirty="0"/>
              <a:t> ist nicht mehr atomar. </a:t>
            </a:r>
          </a:p>
          <a:p>
            <a:pPr marL="171450" indent="-171450">
              <a:buFontTx/>
              <a:buChar char="-"/>
            </a:pPr>
            <a:r>
              <a:rPr lang="de-DE" dirty="0"/>
              <a:t>Es gibt wieder ein JSON Objekt das eine Abfrage ist.</a:t>
            </a:r>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2000573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p:txBody>
      </p:sp>
      <p:sp>
        <p:nvSpPr>
          <p:cNvPr id="4" name="Foliennummernplatzhalter 3"/>
          <p:cNvSpPr>
            <a:spLocks noGrp="1"/>
          </p:cNvSpPr>
          <p:nvPr>
            <p:ph type="sldNum" sz="quarter" idx="5"/>
          </p:nvPr>
        </p:nvSpPr>
        <p:spPr/>
        <p:txBody>
          <a:bodyPr/>
          <a:lstStyle/>
          <a:p>
            <a:fld id="{4C416D00-CE6F-4315-92D5-7C9B9CFBC6A4}" type="slidenum">
              <a:rPr lang="en-GB" smtClean="0"/>
              <a:t>22</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a:t>Document stores </a:t>
            </a:r>
            <a:r>
              <a:rPr lang="en-GB" dirty="0" err="1"/>
              <a:t>haben</a:t>
            </a:r>
            <a:r>
              <a:rPr lang="en-GB" dirty="0"/>
              <a:t> oft </a:t>
            </a:r>
            <a:r>
              <a:rPr lang="en-GB" dirty="0" err="1"/>
              <a:t>eine</a:t>
            </a:r>
            <a:r>
              <a:rPr lang="en-GB" dirty="0"/>
              <a:t> Art von </a:t>
            </a:r>
            <a:r>
              <a:rPr lang="en-GB" dirty="0" err="1"/>
              <a:t>Api</a:t>
            </a:r>
            <a:r>
              <a:rPr lang="en-GB" dirty="0"/>
              <a:t> </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28600" indent="-228600">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28600" indent="-228600">
              <a:buAutoNum type="arabicPeriod" startAt="3"/>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28600" indent="-228600">
              <a:buAutoNum type="arabicPeriod" startAt="3"/>
            </a:pPr>
            <a:r>
              <a:rPr lang="en-GB" dirty="0" err="1"/>
              <a:t>Können</a:t>
            </a:r>
            <a:r>
              <a:rPr lang="en-GB" dirty="0"/>
              <a:t> </a:t>
            </a:r>
            <a:r>
              <a:rPr lang="en-GB" dirty="0" err="1"/>
              <a:t>Metadaten</a:t>
            </a:r>
            <a:r>
              <a:rPr lang="en-GB" dirty="0"/>
              <a:t> </a:t>
            </a:r>
            <a:r>
              <a:rPr lang="en-GB" dirty="0" err="1"/>
              <a:t>enthalten</a:t>
            </a:r>
            <a:endParaRPr lang="en-GB" dirty="0"/>
          </a:p>
          <a:p>
            <a:pPr marL="228600" indent="-228600">
              <a:buAutoNum type="arabicPeriod" startAt="3"/>
            </a:pPr>
            <a:r>
              <a:rPr lang="en-GB" dirty="0"/>
              <a:t>Sind </a:t>
            </a:r>
            <a:r>
              <a:rPr lang="en-GB" dirty="0" err="1"/>
              <a:t>somit</a:t>
            </a:r>
            <a:r>
              <a:rPr lang="en-GB" dirty="0"/>
              <a:t> semi </a:t>
            </a:r>
            <a:r>
              <a:rPr lang="en-GB" dirty="0" err="1"/>
              <a:t>strukturiert</a:t>
            </a:r>
            <a:r>
              <a:rPr lang="en-GB" dirty="0"/>
              <a:t>. </a:t>
            </a:r>
          </a:p>
          <a:p>
            <a:pPr marL="228600" indent="-228600">
              <a:buAutoNum type="arabicPeriod" startAt="3"/>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a:t>
            </a:r>
          </a:p>
          <a:p>
            <a:pPr marL="228600" indent="-228600">
              <a:buAutoNum type="arabicPeriod" startAt="3"/>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28600" indent="-228600">
              <a:buAutoNum type="arabicPeriod" startAt="3"/>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Basis für persistente Datenspeicherung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Kommt euch das bekannt vor? Tipp: Denkt an das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Hier sind die Aktionen gemeint die mit der Datenbank abgedeckt werden können -&gt; Mindestanforderung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Document</a:t>
            </a:r>
            <a:r>
              <a:rPr lang="de-DE" dirty="0"/>
              <a:t> Stores nutzen eine REST API um ihre Daten zu Verfügung zu stellen. </a:t>
            </a:r>
          </a:p>
          <a:p>
            <a:pPr marL="171450" indent="-171450">
              <a:buFontTx/>
              <a:buChar char="-"/>
            </a:pPr>
            <a:r>
              <a:rPr lang="de-DE" dirty="0"/>
              <a:t>Meist besitzen sie eine integrierte Abfragesprache die einfach eine normale Programmiersprache ist.</a:t>
            </a:r>
          </a:p>
          <a:p>
            <a:pPr marL="171450" indent="-171450">
              <a:buFontTx/>
              <a:buChar char="-"/>
            </a:pPr>
            <a:r>
              <a:rPr lang="de-DE" dirty="0"/>
              <a:t>Aggregationen werden ebenfalls über Datenstrukturen getätigt und sind nicht direkt in der Abfragesprache integriert.</a:t>
            </a:r>
          </a:p>
          <a:p>
            <a:pPr marL="171450" indent="-171450">
              <a:buFontTx/>
              <a:buChar char="-"/>
            </a:pPr>
            <a:r>
              <a:rPr lang="de-DE" dirty="0"/>
              <a:t>Oft web </a:t>
            </a:r>
            <a:r>
              <a:rPr lang="de-DE" dirty="0" err="1"/>
              <a:t>fokusiert</a:t>
            </a:r>
            <a:endParaRPr lang="de-DE" dirty="0"/>
          </a:p>
          <a:p>
            <a:pPr marL="171450" indent="-171450">
              <a:buFontTx/>
              <a:buChar char="-"/>
            </a:pPr>
            <a:endParaRPr lang="de-DE"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1640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Variiert wieder je nach Implementierung, da es kein hartes Datenmodell gibt.</a:t>
            </a:r>
          </a:p>
          <a:p>
            <a:pPr marL="171450" indent="-171450">
              <a:buFontTx/>
              <a:buChar char="-"/>
            </a:pPr>
            <a:r>
              <a:rPr lang="de-DE" dirty="0"/>
              <a:t>Collections: Ähnliche Dokumente werden in einer Collection gruppiert Müssen aber nicht den selben Aufbau haben. Ähnlich zu Tabellen aus Relationalen Datenbanken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11</a:t>
            </a:fld>
            <a:endParaRPr lang="en-GB"/>
          </a:p>
        </p:txBody>
      </p:sp>
    </p:spTree>
    <p:extLst>
      <p:ext uri="{BB962C8B-B14F-4D97-AF65-F5344CB8AC3E}">
        <p14:creationId xmlns:p14="http://schemas.microsoft.com/office/powerpoint/2010/main" val="221828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2119262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02.05.2020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02.05.2020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02.05.2020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02.05.2020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02.05.2020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02.05.2020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02.05.2020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02.05.2020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10</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Beispiele für </a:t>
            </a:r>
            <a:r>
              <a:rPr lang="de-DE" dirty="0" err="1"/>
              <a:t>Document</a:t>
            </a:r>
            <a:r>
              <a:rPr lang="de-DE" dirty="0"/>
              <a:t> Stores - Quiz</a:t>
            </a:r>
            <a:endParaRPr lang="en-GB" dirty="0"/>
          </a:p>
        </p:txBody>
      </p:sp>
      <p:pic>
        <p:nvPicPr>
          <p:cNvPr id="10" name="Inhaltsplatzhalter 9">
            <a:extLst>
              <a:ext uri="{FF2B5EF4-FFF2-40B4-BE49-F238E27FC236}">
                <a16:creationId xmlns:a16="http://schemas.microsoft.com/office/drawing/2014/main" id="{E026328E-90D5-4261-93A1-CED2F97FEBC0}"/>
              </a:ext>
            </a:extLst>
          </p:cNvPr>
          <p:cNvPicPr>
            <a:picLocks noGrp="1" noChangeAspect="1"/>
          </p:cNvPicPr>
          <p:nvPr>
            <p:ph idx="1"/>
          </p:nvPr>
        </p:nvPicPr>
        <p:blipFill>
          <a:blip r:embed="rId2"/>
          <a:stretch>
            <a:fillRect/>
          </a:stretch>
        </p:blipFill>
        <p:spPr>
          <a:xfrm>
            <a:off x="1412490" y="2160588"/>
            <a:ext cx="7127057" cy="3881437"/>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BD078-AE7C-4475-8379-70C882200C38}"/>
              </a:ext>
            </a:extLst>
          </p:cNvPr>
          <p:cNvSpPr>
            <a:spLocks noGrp="1"/>
          </p:cNvSpPr>
          <p:nvPr>
            <p:ph type="ctrTitle"/>
          </p:nvPr>
        </p:nvSpPr>
        <p:spPr/>
        <p:txBody>
          <a:bodyPr/>
          <a:lstStyle/>
          <a:p>
            <a:endParaRPr lang="en-GB" dirty="0"/>
          </a:p>
        </p:txBody>
      </p:sp>
      <p:sp>
        <p:nvSpPr>
          <p:cNvPr id="3" name="Untertitel 2">
            <a:extLst>
              <a:ext uri="{FF2B5EF4-FFF2-40B4-BE49-F238E27FC236}">
                <a16:creationId xmlns:a16="http://schemas.microsoft.com/office/drawing/2014/main" id="{79F364D8-A428-49B2-A98C-6BFFBF71D29C}"/>
              </a:ext>
            </a:extLst>
          </p:cNvPr>
          <p:cNvSpPr>
            <a:spLocks noGrp="1"/>
          </p:cNvSpPr>
          <p:nvPr>
            <p:ph type="subTitle" idx="1"/>
          </p:nvPr>
        </p:nvSpPr>
        <p:spPr/>
        <p:txBody>
          <a:bodyPr/>
          <a:lstStyle/>
          <a:p>
            <a:endParaRPr lang="en-GB"/>
          </a:p>
        </p:txBody>
      </p:sp>
      <p:pic>
        <p:nvPicPr>
          <p:cNvPr id="4" name="Grafik 3" descr="Ein Bild, das Regenschirm, Zeichnung enthält.&#10;&#10;Automatisch generierte Beschreibung">
            <a:extLst>
              <a:ext uri="{FF2B5EF4-FFF2-40B4-BE49-F238E27FC236}">
                <a16:creationId xmlns:a16="http://schemas.microsoft.com/office/drawing/2014/main" id="{21E37BE9-A352-4C4C-BA9E-E4955907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508" y="1471906"/>
            <a:ext cx="4127495" cy="3914188"/>
          </a:xfrm>
          <a:prstGeom prst="rect">
            <a:avLst/>
          </a:prstGeom>
        </p:spPr>
      </p:pic>
    </p:spTree>
    <p:extLst>
      <p:ext uri="{BB962C8B-B14F-4D97-AF65-F5344CB8AC3E}">
        <p14:creationId xmlns:p14="http://schemas.microsoft.com/office/powerpoint/2010/main" val="2258103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6597F80-CA3E-4927-916F-23E187F4013A}"/>
              </a:ext>
            </a:extLst>
          </p:cNvPr>
          <p:cNvSpPr>
            <a:spLocks noGrp="1"/>
          </p:cNvSpPr>
          <p:nvPr>
            <p:ph idx="1"/>
          </p:nvPr>
        </p:nvSpPr>
        <p:spPr/>
        <p:txBody>
          <a:bodyPr/>
          <a:lstStyle/>
          <a:p>
            <a:r>
              <a:rPr lang="de-DE" dirty="0"/>
              <a:t>Einfach zu benutzen</a:t>
            </a:r>
          </a:p>
          <a:p>
            <a:r>
              <a:rPr lang="de-DE" dirty="0"/>
              <a:t>Schnell </a:t>
            </a:r>
          </a:p>
          <a:p>
            <a:r>
              <a:rPr lang="de-DE" dirty="0"/>
              <a:t>Skalierbar</a:t>
            </a:r>
          </a:p>
          <a:p>
            <a:r>
              <a:rPr lang="de-DE" dirty="0"/>
              <a:t>Verfügbar</a:t>
            </a:r>
          </a:p>
          <a:p>
            <a:r>
              <a:rPr lang="de-DE" dirty="0"/>
              <a:t>Trotz NoSQL komplexe Datenaggregation </a:t>
            </a:r>
          </a:p>
        </p:txBody>
      </p:sp>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12</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447006" y="3082131"/>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0208C26-478C-40D1-894B-ABC614C42690}"/>
              </a:ext>
            </a:extLst>
          </p:cNvPr>
          <p:cNvSpPr>
            <a:spLocks noGrp="1"/>
          </p:cNvSpPr>
          <p:nvPr>
            <p:ph idx="1"/>
          </p:nvPr>
        </p:nvSpPr>
        <p:spPr/>
        <p:txBody>
          <a:bodyPr/>
          <a:lstStyle/>
          <a:p>
            <a:endParaRPr lang="de-DE" dirty="0"/>
          </a:p>
          <a:p>
            <a:r>
              <a:rPr lang="de-DE" dirty="0"/>
              <a:t>REST Schnittstelle über Port </a:t>
            </a:r>
            <a:r>
              <a:rPr lang="en-GB" dirty="0"/>
              <a:t>27017</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interactive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p:txBody>
      </p:sp>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pic>
        <p:nvPicPr>
          <p:cNvPr id="7" name="Grafik 6">
            <a:extLst>
              <a:ext uri="{FF2B5EF4-FFF2-40B4-BE49-F238E27FC236}">
                <a16:creationId xmlns:a16="http://schemas.microsoft.com/office/drawing/2014/main" id="{09447FB2-969B-4CB9-A729-F0F59F3F0135}"/>
              </a:ext>
            </a:extLst>
          </p:cNvPr>
          <p:cNvPicPr>
            <a:picLocks noChangeAspect="1"/>
          </p:cNvPicPr>
          <p:nvPr/>
        </p:nvPicPr>
        <p:blipFill>
          <a:blip r:embed="rId3"/>
          <a:stretch>
            <a:fillRect/>
          </a:stretch>
        </p:blipFill>
        <p:spPr>
          <a:xfrm>
            <a:off x="935222" y="4414837"/>
            <a:ext cx="7181850" cy="771525"/>
          </a:xfrm>
          <a:prstGeom prst="rect">
            <a:avLst/>
          </a:prstGeom>
        </p:spPr>
      </p:pic>
    </p:spTree>
    <p:extLst>
      <p:ext uri="{BB962C8B-B14F-4D97-AF65-F5344CB8AC3E}">
        <p14:creationId xmlns:p14="http://schemas.microsoft.com/office/powerpoint/2010/main" val="1087557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85C32F97-03B2-4E16-A238-C941E8FAD5CF}"/>
              </a:ext>
            </a:extLst>
          </p:cNvPr>
          <p:cNvPicPr>
            <a:picLocks noGrp="1" noChangeAspect="1"/>
          </p:cNvPicPr>
          <p:nvPr>
            <p:ph idx="1"/>
          </p:nvPr>
        </p:nvPicPr>
        <p:blipFill>
          <a:blip r:embed="rId3"/>
          <a:stretch>
            <a:fillRect/>
          </a:stretch>
        </p:blipFill>
        <p:spPr>
          <a:xfrm>
            <a:off x="2513713" y="2733675"/>
            <a:ext cx="6076950" cy="1390650"/>
          </a:xfrm>
          <a:prstGeom prst="rect">
            <a:avLst/>
          </a:prstGeom>
        </p:spPr>
      </p:pic>
      <p:sp>
        <p:nvSpPr>
          <p:cNvPr id="3" name="Datumsplatzhalter 2">
            <a:extLst>
              <a:ext uri="{FF2B5EF4-FFF2-40B4-BE49-F238E27FC236}">
                <a16:creationId xmlns:a16="http://schemas.microsoft.com/office/drawing/2014/main" id="{EBF6C6FD-68D5-4EE7-B231-473359C108E9}"/>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C0251481-D1FD-4A3A-817E-8A3A0F700E61}"/>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7463A8-7EB9-4941-B9FE-4CD2C5E7DEE7}"/>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BB60658F-C8A6-4B5C-A0B4-0E4F0CF76904}"/>
              </a:ext>
            </a:extLst>
          </p:cNvPr>
          <p:cNvSpPr>
            <a:spLocks noGrp="1"/>
          </p:cNvSpPr>
          <p:nvPr>
            <p:ph type="title"/>
          </p:nvPr>
        </p:nvSpPr>
        <p:spPr/>
        <p:txBody>
          <a:bodyPr/>
          <a:lstStyle/>
          <a:p>
            <a:r>
              <a:rPr lang="de-DE" dirty="0"/>
              <a:t>CRUD </a:t>
            </a:r>
            <a:r>
              <a:rPr lang="de-DE" dirty="0" err="1"/>
              <a:t>Operations</a:t>
            </a:r>
            <a:r>
              <a:rPr lang="de-DE" dirty="0"/>
              <a:t> - Update</a:t>
            </a:r>
            <a:endParaRPr lang="en-GB" dirty="0"/>
          </a:p>
        </p:txBody>
      </p:sp>
    </p:spTree>
    <p:extLst>
      <p:ext uri="{BB962C8B-B14F-4D97-AF65-F5344CB8AC3E}">
        <p14:creationId xmlns:p14="http://schemas.microsoft.com/office/powerpoint/2010/main" val="903739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B9B103C-3D12-41B9-9CFD-D44DB73288CE}"/>
              </a:ext>
            </a:extLst>
          </p:cNvPr>
          <p:cNvPicPr>
            <a:picLocks noGrp="1" noChangeAspect="1"/>
          </p:cNvPicPr>
          <p:nvPr>
            <p:ph idx="1"/>
          </p:nvPr>
        </p:nvPicPr>
        <p:blipFill>
          <a:blip r:embed="rId2"/>
          <a:stretch>
            <a:fillRect/>
          </a:stretch>
        </p:blipFill>
        <p:spPr>
          <a:xfrm>
            <a:off x="2208655" y="3429000"/>
            <a:ext cx="5534025" cy="914400"/>
          </a:xfrm>
          <a:prstGeom prst="rect">
            <a:avLst/>
          </a:prstGeom>
        </p:spPr>
      </p:pic>
      <p:sp>
        <p:nvSpPr>
          <p:cNvPr id="3" name="Datumsplatzhalter 2">
            <a:extLst>
              <a:ext uri="{FF2B5EF4-FFF2-40B4-BE49-F238E27FC236}">
                <a16:creationId xmlns:a16="http://schemas.microsoft.com/office/drawing/2014/main" id="{2B4D26F9-7C45-4710-A1C2-42C0626A449E}"/>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295BCA60-0C2F-495C-8805-A37DDE93C7B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2A9495C-518B-4D40-8824-5F8EB50B3F48}"/>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6D28B164-6464-4F1B-97C2-01ADDAC93270}"/>
              </a:ext>
            </a:extLst>
          </p:cNvPr>
          <p:cNvSpPr>
            <a:spLocks noGrp="1"/>
          </p:cNvSpPr>
          <p:nvPr>
            <p:ph type="title"/>
          </p:nvPr>
        </p:nvSpPr>
        <p:spPr/>
        <p:txBody>
          <a:bodyPr/>
          <a:lstStyle/>
          <a:p>
            <a:r>
              <a:rPr lang="de-DE" dirty="0"/>
              <a:t>CRUD </a:t>
            </a:r>
            <a:r>
              <a:rPr lang="de-DE" dirty="0" err="1"/>
              <a:t>Operations</a:t>
            </a:r>
            <a:r>
              <a:rPr lang="de-DE" dirty="0"/>
              <a:t> - Deletion</a:t>
            </a:r>
            <a:endParaRPr lang="en-GB" dirty="0"/>
          </a:p>
        </p:txBody>
      </p:sp>
    </p:spTree>
    <p:extLst>
      <p:ext uri="{BB962C8B-B14F-4D97-AF65-F5344CB8AC3E}">
        <p14:creationId xmlns:p14="http://schemas.microsoft.com/office/powerpoint/2010/main" val="632839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lstStyle/>
          <a:p>
            <a:r>
              <a:rPr lang="de-DE" dirty="0"/>
              <a:t>Allgemein</a:t>
            </a:r>
          </a:p>
          <a:p>
            <a:pPr lvl="1"/>
            <a:r>
              <a:rPr lang="de-DE" dirty="0" err="1"/>
              <a:t>Documents</a:t>
            </a:r>
            <a:endParaRPr lang="de-DE" dirty="0"/>
          </a:p>
          <a:p>
            <a:pPr lvl="1"/>
            <a:r>
              <a:rPr lang="de-DE" dirty="0"/>
              <a:t>CRUD Operationen</a:t>
            </a:r>
          </a:p>
          <a:p>
            <a:pPr lvl="1"/>
            <a:r>
              <a:rPr lang="en-GB" dirty="0"/>
              <a:t>API</a:t>
            </a:r>
          </a:p>
          <a:p>
            <a:pPr lvl="1"/>
            <a:r>
              <a:rPr lang="en-GB" dirty="0" err="1"/>
              <a:t>Datenorganisation</a:t>
            </a:r>
            <a:endParaRPr lang="en-GB" dirty="0"/>
          </a:p>
          <a:p>
            <a:pPr lvl="1"/>
            <a:r>
              <a:rPr lang="en-GB" dirty="0" err="1"/>
              <a:t>Replikation</a:t>
            </a:r>
            <a:r>
              <a:rPr lang="en-GB" dirty="0"/>
              <a:t> und </a:t>
            </a:r>
            <a:r>
              <a:rPr lang="de-DE" dirty="0"/>
              <a:t>Partitionierung </a:t>
            </a:r>
          </a:p>
          <a:p>
            <a:pPr lvl="1"/>
            <a:r>
              <a:rPr lang="en-GB" dirty="0" err="1"/>
              <a:t>Beispiele</a:t>
            </a:r>
            <a:r>
              <a:rPr lang="en-GB" dirty="0"/>
              <a:t> </a:t>
            </a:r>
            <a:r>
              <a:rPr lang="en-GB" dirty="0" err="1"/>
              <a:t>für</a:t>
            </a:r>
            <a:r>
              <a:rPr lang="en-GB" dirty="0"/>
              <a:t> Document Stores + Quiz</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02.05.2020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23</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E021B8-5B63-4A36-97A9-E4173249B683}"/>
              </a:ext>
            </a:extLst>
          </p:cNvPr>
          <p:cNvSpPr>
            <a:spLocks noGrp="1"/>
          </p:cNvSpPr>
          <p:nvPr>
            <p:ph idx="1"/>
          </p:nvPr>
        </p:nvSpPr>
        <p:spPr/>
        <p:txBody>
          <a:bodyPr>
            <a:normAutofit fontScale="92500" lnSpcReduction="20000"/>
          </a:bodyPr>
          <a:lstStyle/>
          <a:p>
            <a:r>
              <a:rPr lang="de-DE" dirty="0"/>
              <a:t>MongoDB</a:t>
            </a:r>
          </a:p>
          <a:p>
            <a:pPr lvl="1"/>
            <a:r>
              <a:rPr lang="de-DE" dirty="0"/>
              <a:t>Versprechen</a:t>
            </a:r>
          </a:p>
          <a:p>
            <a:pPr lvl="1"/>
            <a:r>
              <a:rPr lang="de-DE" dirty="0" err="1"/>
              <a:t>Documents</a:t>
            </a:r>
            <a:endParaRPr lang="de-DE" dirty="0"/>
          </a:p>
          <a:p>
            <a:pPr lvl="1"/>
            <a:r>
              <a:rPr lang="de-DE" dirty="0"/>
              <a:t>API</a:t>
            </a:r>
          </a:p>
          <a:p>
            <a:pPr lvl="2"/>
            <a:r>
              <a:rPr lang="de-DE" dirty="0"/>
              <a:t>Abfragesprache</a:t>
            </a:r>
          </a:p>
          <a:p>
            <a:pPr lvl="2"/>
            <a:r>
              <a:rPr lang="de-DE" dirty="0"/>
              <a:t>Treiber für andere Sprachen</a:t>
            </a:r>
          </a:p>
          <a:p>
            <a:pPr lvl="1"/>
            <a:r>
              <a:rPr lang="de-DE" dirty="0"/>
              <a:t>CRUD Operationen</a:t>
            </a:r>
          </a:p>
          <a:p>
            <a:pPr lvl="1"/>
            <a:r>
              <a:rPr lang="de-DE" dirty="0"/>
              <a:t>Aggregationen</a:t>
            </a:r>
          </a:p>
          <a:p>
            <a:pPr lvl="1"/>
            <a:r>
              <a:rPr lang="de-DE" dirty="0"/>
              <a:t>Replikation und </a:t>
            </a:r>
            <a:r>
              <a:rPr lang="de-DE" dirty="0" err="1"/>
              <a:t>Sharding</a:t>
            </a:r>
            <a:endParaRPr lang="de-DE" dirty="0"/>
          </a:p>
          <a:p>
            <a:pPr lvl="1"/>
            <a:r>
              <a:rPr lang="de-DE" dirty="0"/>
              <a:t>Vergleich zu Couch Base</a:t>
            </a:r>
          </a:p>
          <a:p>
            <a:r>
              <a:rPr lang="de-DE" dirty="0"/>
              <a:t>Live Demo</a:t>
            </a:r>
          </a:p>
          <a:p>
            <a:r>
              <a:rPr lang="de-DE" dirty="0"/>
              <a:t>Quellen</a:t>
            </a:r>
          </a:p>
          <a:p>
            <a:pPr lvl="1"/>
            <a:endParaRPr lang="en-GB" dirty="0"/>
          </a:p>
        </p:txBody>
      </p:sp>
      <p:sp>
        <p:nvSpPr>
          <p:cNvPr id="3" name="Datumsplatzhalter 2">
            <a:extLst>
              <a:ext uri="{FF2B5EF4-FFF2-40B4-BE49-F238E27FC236}">
                <a16:creationId xmlns:a16="http://schemas.microsoft.com/office/drawing/2014/main" id="{22CE1C9E-59C5-48A3-B975-1AAC947AB1CF}"/>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92F9B8C7-4034-4BEC-AE9C-788D1DD6B13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93284F8-4362-42B5-94EF-F8ED282797AE}"/>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46C1E6CB-A157-4C8A-A7B1-269394D7B37F}"/>
              </a:ext>
            </a:extLst>
          </p:cNvPr>
          <p:cNvSpPr>
            <a:spLocks noGrp="1"/>
          </p:cNvSpPr>
          <p:nvPr>
            <p:ph type="title"/>
          </p:nvPr>
        </p:nvSpPr>
        <p:spPr/>
        <p:txBody>
          <a:bodyPr/>
          <a:lstStyle/>
          <a:p>
            <a:r>
              <a:rPr lang="de-DE" dirty="0"/>
              <a:t>Gliederung</a:t>
            </a:r>
            <a:endParaRPr lang="en-GB" dirty="0"/>
          </a:p>
        </p:txBody>
      </p:sp>
    </p:spTree>
    <p:extLst>
      <p:ext uri="{BB962C8B-B14F-4D97-AF65-F5344CB8AC3E}">
        <p14:creationId xmlns:p14="http://schemas.microsoft.com/office/powerpoint/2010/main" val="1927714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4</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Tree>
    <p:extLst>
      <p:ext uri="{BB962C8B-B14F-4D97-AF65-F5344CB8AC3E}">
        <p14:creationId xmlns:p14="http://schemas.microsoft.com/office/powerpoint/2010/main" val="4217004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02.05.2020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5</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BDED02A-ACDA-4321-9073-6E99AE4BAC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767" y="1270000"/>
            <a:ext cx="6058746" cy="2743583"/>
          </a:xfrm>
        </p:spPr>
      </p:pic>
      <p:sp>
        <p:nvSpPr>
          <p:cNvPr id="3" name="Datumsplatzhalter 2">
            <a:extLst>
              <a:ext uri="{FF2B5EF4-FFF2-40B4-BE49-F238E27FC236}">
                <a16:creationId xmlns:a16="http://schemas.microsoft.com/office/drawing/2014/main" id="{1BA9BDDD-F39B-4ABB-887B-1018E033AEF7}"/>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CD85A5F4-338A-4D16-B307-155336C5D4B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F003A14-9C0E-494C-AE8F-5ACEF7D35DA5}"/>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172664E4-EC08-4DB2-87D9-F7FDA2F3003F}"/>
              </a:ext>
            </a:extLst>
          </p:cNvPr>
          <p:cNvSpPr>
            <a:spLocks noGrp="1"/>
          </p:cNvSpPr>
          <p:nvPr>
            <p:ph type="title"/>
          </p:nvPr>
        </p:nvSpPr>
        <p:spPr/>
        <p:txBody>
          <a:bodyPr/>
          <a:lstStyle/>
          <a:p>
            <a:r>
              <a:rPr lang="de-DE" dirty="0"/>
              <a:t>API</a:t>
            </a:r>
            <a:endParaRPr lang="en-GB" dirty="0"/>
          </a:p>
        </p:txBody>
      </p:sp>
      <p:sp>
        <p:nvSpPr>
          <p:cNvPr id="10" name="Additionszeichen 9">
            <a:extLst>
              <a:ext uri="{FF2B5EF4-FFF2-40B4-BE49-F238E27FC236}">
                <a16:creationId xmlns:a16="http://schemas.microsoft.com/office/drawing/2014/main" id="{5CEC6471-E5DA-4A25-86B5-125C7EEBBF26}"/>
              </a:ext>
            </a:extLst>
          </p:cNvPr>
          <p:cNvSpPr/>
          <p:nvPr/>
        </p:nvSpPr>
        <p:spPr>
          <a:xfrm>
            <a:off x="3358054" y="3400163"/>
            <a:ext cx="936172" cy="84908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Diagramm 1">
            <a:extLst>
              <a:ext uri="{FF2B5EF4-FFF2-40B4-BE49-F238E27FC236}">
                <a16:creationId xmlns:a16="http://schemas.microsoft.com/office/drawing/2014/main" id="{B566E9CD-53A4-4A8C-9637-F6FDF1AC243D}"/>
              </a:ext>
            </a:extLst>
          </p:cNvPr>
          <p:cNvGraphicFramePr/>
          <p:nvPr>
            <p:extLst>
              <p:ext uri="{D42A27DB-BD31-4B8C-83A1-F6EECF244321}">
                <p14:modId xmlns:p14="http://schemas.microsoft.com/office/powerpoint/2010/main" val="2807952030"/>
              </p:ext>
            </p:extLst>
          </p:nvPr>
        </p:nvGraphicFramePr>
        <p:xfrm>
          <a:off x="677334" y="4604657"/>
          <a:ext cx="6629400" cy="646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0433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02.05.2020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4288679" y="2081430"/>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5673410" y="4250209"/>
            <a:ext cx="2603074" cy="1354785"/>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994</Words>
  <Application>Microsoft Office PowerPoint</Application>
  <PresentationFormat>Breitbild</PresentationFormat>
  <Paragraphs>209</Paragraphs>
  <Slides>23</Slides>
  <Notes>18</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Wingdings 3</vt:lpstr>
      <vt:lpstr>Facette</vt:lpstr>
      <vt:lpstr>Document Stores</vt:lpstr>
      <vt:lpstr>Gliederung</vt:lpstr>
      <vt:lpstr>Gliederung</vt:lpstr>
      <vt:lpstr>Documents</vt:lpstr>
      <vt:lpstr>CRUD Operations</vt:lpstr>
      <vt:lpstr>API</vt:lpstr>
      <vt:lpstr>Datenorganisation </vt:lpstr>
      <vt:lpstr>Replikation und Partitionierung</vt:lpstr>
      <vt:lpstr>Beispiele für Document Stores</vt:lpstr>
      <vt:lpstr>Beispiele für Document Stores - Quiz</vt:lpstr>
      <vt:lpstr>PowerPoint-Präsentation</vt:lpstr>
      <vt:lpstr>Versprechen</vt:lpstr>
      <vt:lpstr>Documents</vt:lpstr>
      <vt:lpstr>API - Abfragesprache </vt:lpstr>
      <vt:lpstr>API - Treiber</vt:lpstr>
      <vt:lpstr>CRUD Operations - Create</vt:lpstr>
      <vt:lpstr>CRUD Operations - Retrieval </vt:lpstr>
      <vt:lpstr>CRUD Operations - Update</vt:lpstr>
      <vt:lpstr>CRUD Operations - Deletion</vt:lpstr>
      <vt:lpstr>Aggregation</vt:lpstr>
      <vt:lpstr>Sharding</vt:lpstr>
      <vt:lpstr>Replikation</vt:lpstr>
      <vt:lpstr>Replikation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sWMAviwolf</cp:lastModifiedBy>
  <cp:revision>43</cp:revision>
  <dcterms:created xsi:type="dcterms:W3CDTF">2020-04-29T06:55:29Z</dcterms:created>
  <dcterms:modified xsi:type="dcterms:W3CDTF">2020-05-02T11:22:36Z</dcterms:modified>
</cp:coreProperties>
</file>